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83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61" r:id="rId26"/>
    <p:sldId id="362" r:id="rId27"/>
    <p:sldId id="363" r:id="rId28"/>
    <p:sldId id="365" r:id="rId29"/>
    <p:sldId id="366" r:id="rId30"/>
    <p:sldId id="367" r:id="rId31"/>
    <p:sldId id="369" r:id="rId32"/>
    <p:sldId id="375" r:id="rId33"/>
    <p:sldId id="376" r:id="rId34"/>
    <p:sldId id="377" r:id="rId35"/>
    <p:sldId id="385" r:id="rId36"/>
    <p:sldId id="387" r:id="rId37"/>
    <p:sldId id="388" r:id="rId38"/>
    <p:sldId id="378" r:id="rId39"/>
    <p:sldId id="390" r:id="rId40"/>
    <p:sldId id="391" r:id="rId41"/>
    <p:sldId id="392" r:id="rId42"/>
    <p:sldId id="379" r:id="rId43"/>
    <p:sldId id="380" r:id="rId44"/>
    <p:sldId id="381" r:id="rId45"/>
    <p:sldId id="38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4444" autoAdjust="0"/>
  </p:normalViewPr>
  <p:slideViewPr>
    <p:cSldViewPr snapToGrid="0" snapToObjects="1">
      <p:cViewPr>
        <p:scale>
          <a:sx n="75" d="100"/>
          <a:sy n="75" d="100"/>
        </p:scale>
        <p:origin x="1445" y="-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77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22:40:46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1 120 24575,'601'0'0,"-557"-3"0,1-1 0,70-17 0,-34 6 0,149-44 0,-201 53 0,0 1 0,0 2 0,0 0 0,1 2 0,43 4 0,-13-1 0,-30-2 0,53 9 0,-74-8 0,1 1 0,-1 1 0,1-1 0,-1 2 0,0-1 0,0 1 0,-1 1 0,1 0 0,10 8 0,-14-9 0,0 1 0,0 1 0,-1-1 0,0 1 0,0 0 0,0 0 0,-1 0 0,0 0 0,0 0 0,-1 1 0,1 0 0,-2-1 0,3 13 0,0 5 0,-2 1 0,0 36 0,-2-44 0,0 23 0,-5 41 0,3-69 0,0 0 0,-1-1 0,0 1 0,0-1 0,-1 1 0,-1-1 0,-11 20 0,2-7 0,-16 42 0,23-49 0,0 0 0,-1-1 0,0 0 0,-2-1 0,-21 28 0,23-34 0,-1 0 0,2 1 0,-1 0 0,1 1 0,1-1 0,0 1 0,0 0 0,-4 14 0,0-2 0,0 0 0,-27 41 0,21-38 0,-55 83 0,-9 16 0,63-100 0,-2 0 0,0-1 0,-2-1 0,0-1 0,-42 32 0,53-45 0,-2-1 0,1 0 0,-1-1 0,0 0 0,-1-1 0,1 0 0,-1-1 0,0 0 0,-1-1 0,1-1 0,-1 0 0,0-1 0,0 0 0,1-1 0,-19-1 0,28 0 0,-26 1 0,1-1 0,-1-2 0,-39-7 0,60 7 0,0 0 0,0-1 0,0 0 0,1 0 0,-1-1 0,1 0 0,0-1 0,0 0 0,0 0 0,1-1 0,0 1 0,0-2 0,1 1 0,-1-1 0,-6-9 0,-24-42 0,3-1 0,-36-86 0,63 131 0,1-3 0,0 1 0,1-1 0,-4-26 0,6 27 0,-1 0 0,0 0 0,-1 0 0,-10-22 0,-4 1 0,-15-26 0,3-3 0,-34-104 0,41 93 0,-27-109 0,44 160-1365,0 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1T22:40:53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1 24575,'-1'0'0,"1"0"0,-1 1 0,0-1 0,0 0 0,0 1 0,0-1 0,0 1 0,0-1 0,1 1 0,-1 0 0,0-1 0,0 1 0,1 0 0,-1-1 0,0 1 0,1 0 0,-1 0 0,1 0 0,-1-1 0,0 3 0,-10 22 0,9-19 0,-13 35 0,1 1 0,3 1 0,-7 44 0,-10 137 0,17-125 0,-18 107 0,-13 137 0,28-187 0,-2 44 0,17 223 0,2-382 0,1 1 0,3-1 0,15 56 0,-2-9 0,9 90 0,-10-56 0,-12-66 0,-1 65 0,2 14 0,35 184 0,-36-266 0,16 213 0,-22-170 0,-4 289 0,-10-278 0,7-72 0,-3 49 0,11 176 0,-4 85 0,-3-300 0,-2-1 0,-2 1 0,-25 71 0,19-67 0,1 0 0,-9 72 0,17 232 0,8-198 0,-2 327 0,0-466 0,1-1 0,0 1 0,1-1 0,1 1 0,0-1 0,1 0 0,1 0 0,0 0 0,1-1 0,14 25 0,-17-35 0,1-1 0,-1 0 0,0 0 0,1 0 0,0-1 0,0 1 0,0-1 0,0 0 0,0 0 0,0 0 0,0 0 0,1-1 0,-1 0 0,1 0 0,7 1 0,9 0 0,1-1 0,23-1 0,-21-1 0,12 1 0,150-6 0,-170 4 0,1-1 0,-1-2 0,31-10 0,20-7 0,-55 19 0,1-1 0,-2 0 0,1-1 0,0-1 0,-1 0 0,0 0 0,0-1 0,-1 0 0,0-1 0,12-12 0,-8 9 0,242-172 0,8-4 0,-206 150 0,85-38 0,-78 43 0,114-75 0,-130 74 0,-21 17 0,-1-2 0,-1-1 0,-1-1 0,-1-1 0,-1-2 0,31-36 0,-5-10 0,59-112 0,-94 147 0,-1 0 0,-2-1 0,-1 0 0,6-43 0,-5 24 0,-4 23 0,54-269 0,-49 220 0,3-145 0,-15 215 0,-5-193 0,1 162 0,-1 1 0,-1 1 0,-13-40 0,2 22 0,5 11 0,-2 1 0,-2 0 0,-2 1 0,-27-47 0,-27-39 0,40 68 0,-48-68 0,59 96 0,1 0 0,-17-40 0,-19-35 0,-92-161 0,99 180 0,26 50 0,-27-62 0,34 62 0,-21-40 0,29 67 0,0 0 0,0 0 0,-1 0 0,-1 1 0,0 0 0,-16-14 0,15 17 0,1-1 0,0-1 0,1 0 0,1 0 0,-1-1 0,2 0 0,-9-18 0,-35-95 0,45 106 0,-50-155 0,-43-110 0,80 231 0,2 0 0,2-1 0,-9-66 0,4 18 0,8 64 0,-1 0 0,-1 2 0,-3-1 0,-20-33 0,8 14 0,-35-79 0,-65-117 0,109 223 0,-24-26 0,26 33 0,1 0 0,-24-41 0,32 49 0,-1 0 0,0 1 0,-1 0 0,0 1 0,-1 0 0,0 0 0,-27-17 0,-28-28 0,58 50 10,0 0 0,0 0 0,0 1 0,-1 0 0,0 1 0,0 0 0,-1 1 0,1 0 0,-1 0 0,0 1 0,-16-2 0,-11-1-753,-74 0 1,70 5-6084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ata_structures_algorithms/graph_data_structure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anacademy.org/computing/computer-science/algorithms/graph-representation/a/representing-graph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aBEKo5sM7w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QRq6p9s8NVg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ed.dev/course/tree-traversal-in-order-pre-order-post-orde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Graph Data Structure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3"/>
              </a:rPr>
              <a:t>http://www.tutorialspoint.com/data_structures_algorithms/graph_data_structure.htm</a:t>
            </a:r>
            <a:r>
              <a:rPr lang="en-US" sz="2100" dirty="0">
                <a:solidFill>
                  <a:schemeClr val="accent1"/>
                </a:solidFill>
              </a:rPr>
              <a:t>  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Representing Graphs, 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4"/>
              </a:rPr>
              <a:t>https://www.khanacademy.org/computing/computer-science/algorithms/graph-representation/a/representing-graphs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2500" dirty="0"/>
              <a:t>Depth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3"/>
              </a:rPr>
              <a:t>https://www.youtube.com/watch?v=iaBEKo5sM7w</a:t>
            </a:r>
            <a:r>
              <a:rPr lang="en-US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Breadth First Search Algorithm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4"/>
              </a:rPr>
              <a:t>https://www.youtube.com/watch?v=QRq6p9s8NVg</a:t>
            </a:r>
            <a:r>
              <a:rPr lang="en-US" sz="21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https://skilled.dev/course/tree-traversal-in-order-pre-order-post-order</a:t>
            </a:r>
            <a:endParaRPr lang="en-GB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4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Z5YTanv5Q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hyperlink" Target="https://www.youtube.com/watch?v=bIA8HEEUxZI" TargetMode="External"/><Relationship Id="rId4" Type="http://schemas.openxmlformats.org/officeDocument/2006/relationships/hyperlink" Target="https://www.youtube.com/watch?v=Urx87-NMm6c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8kmbuNm8Uo" TargetMode="External"/><Relationship Id="rId3" Type="http://schemas.openxmlformats.org/officeDocument/2006/relationships/image" Target="../media/image117.gif"/><Relationship Id="rId7" Type="http://schemas.openxmlformats.org/officeDocument/2006/relationships/hyperlink" Target="https://www.youtube.com/watch?v=ne5oOmYdWG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Lx7Px7IEzg" TargetMode="External"/><Relationship Id="rId5" Type="http://schemas.openxmlformats.org/officeDocument/2006/relationships/image" Target="../media/image119.gif"/><Relationship Id="rId4" Type="http://schemas.openxmlformats.org/officeDocument/2006/relationships/image" Target="../media/image11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opological-sorting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customXml" Target="../ink/ink2.xml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guA5uME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DFS and 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737"/>
            <a:ext cx="8229600" cy="25073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sz="2500" dirty="0"/>
              <a:t>Breadth-first search in 4 minutes</a:t>
            </a:r>
          </a:p>
          <a:p>
            <a:pPr lvl="1">
              <a:lnSpc>
                <a:spcPct val="120000"/>
              </a:lnSpc>
            </a:pPr>
            <a:r>
              <a:rPr lang="en-GB" sz="2100">
                <a:hlinkClick r:id="rId3"/>
              </a:rPr>
              <a:t>https://www.youtube.com/watch?v=HZ5YTanv5QE</a:t>
            </a:r>
            <a:r>
              <a:rPr lang="en-GB" sz="2100"/>
              <a:t> </a:t>
            </a:r>
          </a:p>
          <a:p>
            <a:pPr>
              <a:lnSpc>
                <a:spcPct val="120000"/>
              </a:lnSpc>
            </a:pPr>
            <a:r>
              <a:rPr lang="en-GB" sz="2500" dirty="0"/>
              <a:t>Depth-first search in 4 minutes</a:t>
            </a:r>
          </a:p>
          <a:p>
            <a:pPr lvl="1">
              <a:lnSpc>
                <a:spcPct val="120000"/>
              </a:lnSpc>
            </a:pPr>
            <a:r>
              <a:rPr lang="en-GB" sz="2100" dirty="0">
                <a:hlinkClick r:id="rId4"/>
              </a:rPr>
              <a:t>https://www.youtube.com/watch?v=Urx87-NMm6c</a:t>
            </a:r>
            <a:r>
              <a:rPr lang="en-GB" sz="2100" dirty="0"/>
              <a:t> </a:t>
            </a:r>
          </a:p>
          <a:p>
            <a:pPr>
              <a:lnSpc>
                <a:spcPct val="120000"/>
              </a:lnSpc>
            </a:pPr>
            <a:r>
              <a:rPr lang="en-GB" sz="2500" dirty="0"/>
              <a:t>Graph Traversals - Breadth First and Depth First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5"/>
              </a:rPr>
              <a:t>https://www.youtube.com/watch?v=bIA8HEEUxZI</a:t>
            </a:r>
            <a:r>
              <a:rPr lang="en-US" sz="21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2F8A9-BB51-1D66-08C5-561B4E7D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2" y="3821112"/>
            <a:ext cx="5935238" cy="28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8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3570313" y="6429625"/>
            <a:ext cx="1835759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use BFS</a:t>
            </a:r>
          </a:p>
        </p:txBody>
      </p: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788-6151-34CF-62F3-265ED7D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traversal with DFS: pre-order, in-order, post-order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B4200-CAD7-CFF2-B0EE-0E3D09E18D3D}"/>
              </a:ext>
            </a:extLst>
          </p:cNvPr>
          <p:cNvSpPr txBox="1"/>
          <p:nvPr/>
        </p:nvSpPr>
        <p:spPr>
          <a:xfrm>
            <a:off x="3266398" y="132776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inOrderTraversal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inOrderTraversal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3432-8AE3-0FCF-16F0-B1D85B3BD335}"/>
              </a:ext>
            </a:extLst>
          </p:cNvPr>
          <p:cNvSpPr txBox="1"/>
          <p:nvPr/>
        </p:nvSpPr>
        <p:spPr>
          <a:xfrm>
            <a:off x="260822" y="132931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/>
              <a:t>function preOrderTraversal(node) {</a:t>
            </a:r>
          </a:p>
          <a:p>
            <a:r>
              <a:rPr lang="en-GB" sz="1400"/>
              <a:t>  if (node !== null) {</a:t>
            </a:r>
          </a:p>
          <a:p>
            <a:r>
              <a:rPr lang="en-GB" sz="1400"/>
              <a:t>    visitNode(node);</a:t>
            </a:r>
          </a:p>
          <a:p>
            <a:r>
              <a:rPr lang="en-GB" sz="1400"/>
              <a:t>    preOrderTraversal(node.left);</a:t>
            </a:r>
          </a:p>
          <a:p>
            <a:r>
              <a:rPr lang="en-GB" sz="1400"/>
              <a:t>    preOrderTraversal(node.right);</a:t>
            </a:r>
          </a:p>
          <a:p>
            <a:r>
              <a:rPr lang="en-GB" sz="1400"/>
              <a:t>  }</a:t>
            </a:r>
          </a:p>
          <a:p>
            <a:r>
              <a:rPr lang="en-GB" sz="1400"/>
              <a:t>}</a:t>
            </a:r>
            <a:endParaRPr lang="en-S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20DC7-149A-5101-151E-9AB842A9FA00}"/>
              </a:ext>
            </a:extLst>
          </p:cNvPr>
          <p:cNvSpPr txBox="1"/>
          <p:nvPr/>
        </p:nvSpPr>
        <p:spPr>
          <a:xfrm>
            <a:off x="6211230" y="1329313"/>
            <a:ext cx="2845612" cy="16004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function </a:t>
            </a:r>
            <a:r>
              <a:rPr lang="en-GB" sz="1400" dirty="0" err="1"/>
              <a:t>postOrderTraversal</a:t>
            </a:r>
            <a:r>
              <a:rPr lang="en-GB" sz="1400" dirty="0"/>
              <a:t>(node) {</a:t>
            </a:r>
          </a:p>
          <a:p>
            <a:r>
              <a:rPr lang="en-GB" sz="1400" dirty="0"/>
              <a:t>  if (node !== null) {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node.left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postOrderTraversal</a:t>
            </a:r>
            <a:r>
              <a:rPr lang="en-GB" sz="1400" dirty="0"/>
              <a:t>(</a:t>
            </a:r>
            <a:r>
              <a:rPr lang="en-GB" sz="1400" dirty="0" err="1"/>
              <a:t>node.right</a:t>
            </a:r>
            <a:r>
              <a:rPr lang="en-GB" sz="1400" dirty="0"/>
              <a:t>);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visitNode</a:t>
            </a:r>
            <a:r>
              <a:rPr lang="en-GB" sz="1400" dirty="0"/>
              <a:t>(node);</a:t>
            </a:r>
          </a:p>
          <a:p>
            <a:r>
              <a:rPr lang="en-GB" sz="1400" dirty="0"/>
              <a:t>  }</a:t>
            </a:r>
          </a:p>
          <a:p>
            <a:r>
              <a:rPr lang="en-GB" sz="1400" dirty="0"/>
              <a:t>}</a:t>
            </a:r>
            <a:endParaRPr lang="en-SE" sz="1400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F8E1C901-3543-18D7-F38C-EF733306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6" y="2971101"/>
            <a:ext cx="2845608" cy="29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8B2407E-135F-5671-D5F0-5D75E4F8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0" y="2916956"/>
            <a:ext cx="2922035" cy="297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D33EF68-7854-5688-2832-D872304A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344" y="2915406"/>
            <a:ext cx="2847666" cy="29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1AC91-3869-FD51-31F8-70A1D9563C0A}"/>
              </a:ext>
            </a:extLst>
          </p:cNvPr>
          <p:cNvSpPr txBox="1"/>
          <p:nvPr/>
        </p:nvSpPr>
        <p:spPr>
          <a:xfrm>
            <a:off x="4020165" y="5661396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cbdaef</a:t>
            </a:r>
            <a:endParaRPr lang="en-SE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9C1B1-EDF1-582A-6EEC-2CD4FD60457F}"/>
              </a:ext>
            </a:extLst>
          </p:cNvPr>
          <p:cNvSpPr txBox="1"/>
          <p:nvPr/>
        </p:nvSpPr>
        <p:spPr>
          <a:xfrm>
            <a:off x="992287" y="5687448"/>
            <a:ext cx="10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abcdef</a:t>
            </a:r>
            <a:endParaRPr lang="en-S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CA710-A5AF-0C52-5A98-82A9EA9BC884}"/>
              </a:ext>
            </a:extLst>
          </p:cNvPr>
          <p:cNvSpPr txBox="1"/>
          <p:nvPr/>
        </p:nvSpPr>
        <p:spPr>
          <a:xfrm>
            <a:off x="7122031" y="5662945"/>
            <a:ext cx="102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cdbfea</a:t>
            </a:r>
            <a:endParaRPr lang="en-SE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D6CAE-C1AD-087D-A833-89A1F3B7D6BB}"/>
              </a:ext>
            </a:extLst>
          </p:cNvPr>
          <p:cNvSpPr txBox="1"/>
          <p:nvPr/>
        </p:nvSpPr>
        <p:spPr>
          <a:xfrm>
            <a:off x="80544" y="6111232"/>
            <a:ext cx="3121308" cy="646331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/>
              <a:t>Preorder Traversal in Binary Tree Animations </a:t>
            </a:r>
            <a:r>
              <a:rPr lang="en-GB" sz="1200" dirty="0">
                <a:hlinkClick r:id="rId6"/>
              </a:rPr>
              <a:t>https://www.youtube.com/watch?v=gLx7Px7IEzg</a:t>
            </a:r>
            <a:r>
              <a:rPr lang="en-GB" sz="1200" dirty="0"/>
              <a:t> </a:t>
            </a:r>
            <a:endParaRPr lang="en-SE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2483D-5C3B-FA41-A1A3-6EEA3F0B427B}"/>
              </a:ext>
            </a:extLst>
          </p:cNvPr>
          <p:cNvSpPr txBox="1"/>
          <p:nvPr/>
        </p:nvSpPr>
        <p:spPr>
          <a:xfrm>
            <a:off x="3234125" y="6111232"/>
            <a:ext cx="2845612" cy="646331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 err="1"/>
              <a:t>Inorder</a:t>
            </a:r>
            <a:r>
              <a:rPr lang="en-GB" sz="1200" dirty="0"/>
              <a:t> Traversal in Binary Tree Animations</a:t>
            </a:r>
          </a:p>
          <a:p>
            <a:r>
              <a:rPr lang="en-GB" sz="1200" dirty="0">
                <a:hlinkClick r:id="rId7"/>
              </a:rPr>
              <a:t>https://www.youtube.com/watch?v=ne5oOmYdWGw</a:t>
            </a:r>
            <a:r>
              <a:rPr lang="en-GB" sz="1200" dirty="0"/>
              <a:t> </a:t>
            </a:r>
            <a:endParaRPr lang="en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E9E2D-3C81-9039-3C55-CF463FFF84C4}"/>
              </a:ext>
            </a:extLst>
          </p:cNvPr>
          <p:cNvSpPr txBox="1"/>
          <p:nvPr/>
        </p:nvSpPr>
        <p:spPr>
          <a:xfrm>
            <a:off x="6112010" y="6111232"/>
            <a:ext cx="3031990" cy="646331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 err="1"/>
              <a:t>Postorder</a:t>
            </a:r>
            <a:r>
              <a:rPr lang="en-GB" sz="1200" dirty="0"/>
              <a:t> Traversal in Binary Tree Animations</a:t>
            </a:r>
          </a:p>
          <a:p>
            <a:r>
              <a:rPr lang="en-GB" sz="1200" dirty="0">
                <a:hlinkClick r:id="rId8"/>
              </a:rPr>
              <a:t>https://www.youtube.com/watch?v=a8kmbuNm8Uo</a:t>
            </a:r>
            <a:r>
              <a:rPr lang="en-GB" sz="1200" dirty="0"/>
              <a:t> </a:t>
            </a:r>
            <a:endParaRPr lang="en-SE" sz="1200" dirty="0"/>
          </a:p>
        </p:txBody>
      </p:sp>
    </p:spTree>
    <p:extLst>
      <p:ext uri="{BB962C8B-B14F-4D97-AF65-F5344CB8AC3E}">
        <p14:creationId xmlns:p14="http://schemas.microsoft.com/office/powerpoint/2010/main" val="40072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D747-2463-AFC7-1CA9-39E9BCDA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BA21-4388-FC61-06B1-EF013897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Topological sorting for Directed Acyclic Graph (DAG) is a linear ordering of vertices such that for every directed edge u-v, vertex u comes before v in the ordering.</a:t>
            </a:r>
            <a:endParaRPr lang="en-SE" dirty="0"/>
          </a:p>
        </p:txBody>
      </p:sp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40460C90-8F28-9791-81A1-A0C8EBC1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7" y="3103690"/>
            <a:ext cx="4243503" cy="347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16F07-BD50-4D36-CEFC-EC64954F08A4}"/>
              </a:ext>
            </a:extLst>
          </p:cNvPr>
          <p:cNvSpPr txBox="1"/>
          <p:nvPr/>
        </p:nvSpPr>
        <p:spPr>
          <a:xfrm>
            <a:off x="4343400" y="3240309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273239"/>
                </a:solidFill>
                <a:effectLst/>
                <a:latin typeface="Nunito" pitchFamily="2" charset="0"/>
              </a:rPr>
              <a:t>Output: </a:t>
            </a:r>
            <a:r>
              <a:rPr lang="en-GB" b="0" i="1" dirty="0">
                <a:solidFill>
                  <a:srgbClr val="273239"/>
                </a:solidFill>
                <a:effectLst/>
                <a:latin typeface="Nunito" pitchFamily="2" charset="0"/>
              </a:rPr>
              <a:t>5 4 2 3 1 0</a:t>
            </a:r>
            <a:br>
              <a:rPr lang="en-GB" dirty="0"/>
            </a:br>
            <a:r>
              <a:rPr lang="en-GB" b="1" i="1" dirty="0">
                <a:solidFill>
                  <a:srgbClr val="273239"/>
                </a:solidFill>
                <a:effectLst/>
                <a:latin typeface="Nunito" pitchFamily="2" charset="0"/>
              </a:rPr>
              <a:t>Explanation:</a:t>
            </a:r>
            <a:r>
              <a:rPr lang="en-GB" b="0" i="1" dirty="0">
                <a:solidFill>
                  <a:srgbClr val="273239"/>
                </a:solidFill>
                <a:effectLst/>
                <a:latin typeface="Nunito" pitchFamily="2" charset="0"/>
              </a:rPr>
              <a:t> The first vertex in topological sorting is always a vertex with an in-degree of 0 (a vertex with no incoming edges).  A topological sorting of the following graph is “5 4 2 3 1 0”. There can be more than one topological sorting for a graph. Another topological sorting of the following graph is “4 5 2 3 1 0”. </a:t>
            </a:r>
            <a:endParaRPr lang="en-SE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D094C6-8748-CFF3-EBEF-2FF904598EAC}"/>
              </a:ext>
            </a:extLst>
          </p:cNvPr>
          <p:cNvSpPr txBox="1"/>
          <p:nvPr/>
        </p:nvSpPr>
        <p:spPr>
          <a:xfrm>
            <a:off x="2430671" y="6444088"/>
            <a:ext cx="4070448" cy="30777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https://www.geeksforgeeks.org/topological-sorting/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250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B1AF-AEB9-A478-FC05-FB342973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Topological Sorting vs Preorder Traversal of DFS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F344A-6D12-C282-5A67-79AC06EE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93" y="1600200"/>
            <a:ext cx="4638907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 DFS, we print a vertex and then recursively call DFS for its adjacent vertices. In topological sorting, we need to print a vertex before its adjacent vertices. </a:t>
            </a:r>
          </a:p>
          <a:p>
            <a:endParaRPr lang="en-GB" dirty="0"/>
          </a:p>
          <a:p>
            <a:r>
              <a:rPr lang="en-GB" dirty="0"/>
              <a:t>For example, In the above given graph, the vertex ‘5’ should be printed before vertex ‘0’, but unlike DFS, the vertex ‘4’ should also be printed before vertex ‘0’. So </a:t>
            </a:r>
            <a:r>
              <a:rPr lang="en-GB" dirty="0">
                <a:solidFill>
                  <a:srgbClr val="FF0000"/>
                </a:solidFill>
              </a:rPr>
              <a:t>Topological sorting is different from DFS pre-order traversal</a:t>
            </a:r>
            <a:r>
              <a:rPr lang="en-GB" dirty="0"/>
              <a:t>. For example, a DFS of the shown graph is “5 2 3 1 0 4”, but it is not a topological sorting.</a:t>
            </a:r>
            <a:endParaRPr lang="en-SE" dirty="0"/>
          </a:p>
        </p:txBody>
      </p:sp>
      <p:pic>
        <p:nvPicPr>
          <p:cNvPr id="4" name="Picture 2" descr="example">
            <a:extLst>
              <a:ext uri="{FF2B5EF4-FFF2-40B4-BE49-F238E27FC236}">
                <a16:creationId xmlns:a16="http://schemas.microsoft.com/office/drawing/2014/main" id="{1E167259-C2CE-DA79-27B3-F2B50D73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" y="2501525"/>
            <a:ext cx="4243503" cy="347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06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194932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3957625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168078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219736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74332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22630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23764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490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47913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7319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498481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36430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61767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487944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12443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36942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62279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58761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B1AF-AEB9-A478-FC05-FB342973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Quiz: Reverse Post-order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F344A-6D12-C282-5A67-79AC06EE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93" y="1600200"/>
            <a:ext cx="4638907" cy="4525963"/>
          </a:xfrm>
        </p:spPr>
        <p:txBody>
          <a:bodyPr>
            <a:normAutofit/>
          </a:bodyPr>
          <a:lstStyle/>
          <a:p>
            <a:r>
              <a:rPr lang="en-GB" dirty="0"/>
              <a:t>Post-order traversal of the shown graph is “1 3 2 0 5 4”. </a:t>
            </a:r>
          </a:p>
          <a:p>
            <a:r>
              <a:rPr lang="en-GB" dirty="0"/>
              <a:t>Reverse order is “4 5 0 2 3 1”, which is a topological sort.</a:t>
            </a:r>
            <a:endParaRPr lang="en-SE" dirty="0"/>
          </a:p>
        </p:txBody>
      </p:sp>
      <p:pic>
        <p:nvPicPr>
          <p:cNvPr id="4" name="Picture 2" descr="example">
            <a:extLst>
              <a:ext uri="{FF2B5EF4-FFF2-40B4-BE49-F238E27FC236}">
                <a16:creationId xmlns:a16="http://schemas.microsoft.com/office/drawing/2014/main" id="{1E167259-C2CE-DA79-27B3-F2B50D73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" y="2501525"/>
            <a:ext cx="4243503" cy="347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B655-1358-979A-17B6-07B5607B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2985-026E-AB86-241B-5FE3B308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38E7F11A-821A-7FC6-2B64-19810A4C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3463"/>
            <a:ext cx="5995464" cy="29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">
            <a:extLst>
              <a:ext uri="{FF2B5EF4-FFF2-40B4-BE49-F238E27FC236}">
                <a16:creationId xmlns:a16="http://schemas.microsoft.com/office/drawing/2014/main" id="{5ECD94CE-0B68-BB83-CE2F-FFBB85E9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15" y="3272370"/>
            <a:ext cx="7170234" cy="3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31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76EC-B58D-9996-B6D2-AD4B8D26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Cycles and undirected edges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77CB-B6D5-D3BE-B867-998BA8749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Why Topological Sort is not possible for graphs having cycles?</a:t>
            </a:r>
          </a:p>
          <a:p>
            <a:pPr lvl="1"/>
            <a:r>
              <a:rPr lang="en-GB" dirty="0"/>
              <a:t>Imagine a graph with 3 vertices and edges = {1 to 2 , 2 to 3, 3 to 1} forming a cycle. Now if we try to topologically sort this graph starting from any vertex, it will always create a contradiction to our definition. All the vertices in a cycle are indirectly dependent on each other hence topological sorting fails.</a:t>
            </a:r>
          </a:p>
          <a:p>
            <a:r>
              <a:rPr lang="en-GB" dirty="0"/>
              <a:t>Why Topological Sort is not possible for graphs with undirected edges?</a:t>
            </a:r>
          </a:p>
          <a:p>
            <a:pPr lvl="1"/>
            <a:r>
              <a:rPr lang="en-GB" dirty="0"/>
              <a:t>Special case of a cycle. Undirected edge between two vertices u and v means, there is an edge from u to v as well as from v to u. Because of this both the nodes u and v depend upon each other and none of them can appear before the other in the topological ordering without creating a contradiction.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3002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solidFill>
                  <a:srgbClr val="FF0000"/>
                </a:solidFill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(v);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Retrieve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87649" y="3022935"/>
            <a:ext cx="2028968" cy="65146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100" dirty="0"/>
              <a:t>How many cycles?</a:t>
            </a:r>
          </a:p>
          <a:p>
            <a:r>
              <a:rPr lang="en-US" sz="1100" dirty="0"/>
              <a:t>The other cycle can be detected starting from node 6</a:t>
            </a:r>
            <a:endParaRPr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30C53-1AB0-D040-0D9F-BD2A1CDB9E65}"/>
              </a:ext>
            </a:extLst>
          </p:cNvPr>
          <p:cNvSpPr txBox="1"/>
          <p:nvPr/>
        </p:nvSpPr>
        <p:spPr>
          <a:xfrm>
            <a:off x="1445703" y="6488664"/>
            <a:ext cx="4471570" cy="3077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E" sz="1400" dirty="0"/>
              <a:t>https://favtutor.com/blogs/detect-cycle-in-directed-graph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492584-39C0-A71A-7AEB-EE35457CEFF8}"/>
                  </a:ext>
                </a:extLst>
              </p14:cNvPr>
              <p14:cNvContentPartPr/>
              <p14:nvPr/>
            </p14:nvContentPartPr>
            <p14:xfrm>
              <a:off x="1889320" y="4661040"/>
              <a:ext cx="600480" cy="522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492584-39C0-A71A-7AEB-EE35457CEF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3200" y="4654920"/>
                <a:ext cx="6127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88390A-FEA5-55FE-A619-D08017494D59}"/>
                  </a:ext>
                </a:extLst>
              </p14:cNvPr>
              <p14:cNvContentPartPr/>
              <p14:nvPr/>
            </p14:nvContentPartPr>
            <p14:xfrm>
              <a:off x="1004619" y="3900286"/>
              <a:ext cx="854640" cy="2329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88390A-FEA5-55FE-A619-D08017494D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499" y="3894166"/>
                <a:ext cx="866880" cy="23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208BF-B5FA-9D2B-8B98-B3A7B9EB373C}"/>
              </a:ext>
            </a:extLst>
          </p:cNvPr>
          <p:cNvSpPr txBox="1"/>
          <p:nvPr/>
        </p:nvSpPr>
        <p:spPr>
          <a:xfrm>
            <a:off x="1292959" y="6280423"/>
            <a:ext cx="4066334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Graph Implementations</a:t>
            </a:r>
          </a:p>
          <a:p>
            <a:r>
              <a:rPr lang="en-GB" sz="1400" dirty="0">
                <a:hlinkClick r:id="rId3"/>
              </a:rPr>
              <a:t>https://www.youtube.com/watch?v=2guA5uMEmZQ</a:t>
            </a:r>
            <a:r>
              <a:rPr lang="en-GB" sz="1400" dirty="0"/>
              <a:t> </a:t>
            </a:r>
            <a:endParaRPr lang="en-SE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5D435-8400-BB26-8FEF-0C6B960E2DF4}"/>
              </a:ext>
            </a:extLst>
          </p:cNvPr>
          <p:cNvSpPr/>
          <p:nvPr/>
        </p:nvSpPr>
        <p:spPr>
          <a:xfrm>
            <a:off x="2886343" y="4131772"/>
            <a:ext cx="2295840" cy="73866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v*2 instead of v+1 to amortize cost of adding new vertices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043915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128879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527400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2914951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6" y="3426678"/>
            <a:ext cx="3037983" cy="52322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matrix, hence half of the matrix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444681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721123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858197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adjacency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17843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5186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8588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1989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539182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87937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219558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223502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215186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1950038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125747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66896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66775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633812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098419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621639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11300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53197</TotalTime>
  <Words>7085</Words>
  <Application>Microsoft Office PowerPoint</Application>
  <PresentationFormat>On-screen Show (4:3)</PresentationFormat>
  <Paragraphs>1629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Courier</vt:lpstr>
      <vt:lpstr>DejaVu Sans</vt:lpstr>
      <vt:lpstr>DejaVu Sans Mono</vt:lpstr>
      <vt:lpstr>Menlo</vt:lpstr>
      <vt:lpstr>Arial</vt:lpstr>
      <vt:lpstr>Calibri</vt:lpstr>
      <vt:lpstr>Cambria Math</vt:lpstr>
      <vt:lpstr>Helvetica</vt:lpstr>
      <vt:lpstr>Nunito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DFS and BFS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Breadth-First Search (BFS)</vt:lpstr>
      <vt:lpstr>Breadth-First Search: Java Implementation</vt:lpstr>
      <vt:lpstr>Breadth-First Search Properties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Graph traversal with DFS: pre-order, in-order, post-order</vt:lpstr>
      <vt:lpstr>Topological Sort</vt:lpstr>
      <vt:lpstr>Topological Sorting vs Preorder Traversal of DFS</vt:lpstr>
      <vt:lpstr>Topological Sort Details</vt:lpstr>
      <vt:lpstr>Quiz: Reverse Post-order</vt:lpstr>
      <vt:lpstr>PowerPoint Presentation</vt:lpstr>
      <vt:lpstr>Cycles and undirected edges 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1348</cp:revision>
  <dcterms:created xsi:type="dcterms:W3CDTF">2018-08-13T22:58:39Z</dcterms:created>
  <dcterms:modified xsi:type="dcterms:W3CDTF">2024-10-01T22:46:44Z</dcterms:modified>
</cp:coreProperties>
</file>